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4" r:id="rId7"/>
    <p:sldId id="276" r:id="rId8"/>
    <p:sldId id="291" r:id="rId9"/>
    <p:sldId id="277" r:id="rId10"/>
    <p:sldId id="263" r:id="rId11"/>
    <p:sldId id="265" r:id="rId12"/>
    <p:sldId id="266" r:id="rId13"/>
    <p:sldId id="268" r:id="rId14"/>
    <p:sldId id="273" r:id="rId15"/>
    <p:sldId id="292" r:id="rId16"/>
    <p:sldId id="312" r:id="rId17"/>
    <p:sldId id="318" r:id="rId18"/>
    <p:sldId id="310" r:id="rId19"/>
    <p:sldId id="323" r:id="rId20"/>
    <p:sldId id="259" r:id="rId21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tags" Target="../tags/tag14.xml"/><Relationship Id="rId2" Type="http://schemas.openxmlformats.org/officeDocument/2006/relationships/image" Target="../media/image1.jpeg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5.jpe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LOGO（临时用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4230" y="1489075"/>
            <a:ext cx="2924175" cy="16725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矩形 1"/>
          <p:cNvSpPr>
            <a14:cpLocks xmlns:a14="http://schemas.microsoft.com/office/drawing/2010/main" noChangeArrowheads="1"/>
          </p:cNvSpPr>
          <p:nvPr/>
        </p:nvSpPr>
        <p:spPr bwMode="auto">
          <a:xfrm>
            <a:off x="2894965" y="3357246"/>
            <a:ext cx="6424295" cy="1705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6599" tIns="53297" rIns="106599" bIns="53297" anchor="ctr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800" dirty="0" smtClean="0">
                <a:solidFill>
                  <a:srgbClr val="404040"/>
                </a:solidFill>
                <a:latin typeface="黑体" charset="-122"/>
                <a:ea typeface="黑体" charset="-122"/>
              </a:rPr>
              <a:t>青岛计量协会（</a:t>
            </a:r>
            <a:r>
              <a:rPr lang="zh-CN" altLang="en-US" sz="2800" dirty="0" smtClean="0">
                <a:solidFill>
                  <a:srgbClr val="404040"/>
                </a:solidFill>
                <a:latin typeface="黑体" charset="-122"/>
                <a:ea typeface="黑体" charset="-122"/>
              </a:rPr>
              <a:t>简介）</a:t>
            </a:r>
            <a:endParaRPr lang="zh-CN" altLang="en-US" sz="2800" dirty="0" smtClean="0">
              <a:solidFill>
                <a:srgbClr val="404040"/>
              </a:solidFill>
              <a:latin typeface="黑体" charset="-122"/>
              <a:ea typeface="黑体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400" dirty="0" smtClean="0">
                <a:solidFill>
                  <a:srgbClr val="404040"/>
                </a:solidFill>
                <a:latin typeface="黑体" charset="-122"/>
                <a:ea typeface="黑体" charset="-122"/>
              </a:rPr>
              <a:t>2022-08</a:t>
            </a:r>
            <a:endParaRPr lang="en-US" altLang="zh-CN" sz="2400" dirty="0" smtClean="0">
              <a:solidFill>
                <a:srgbClr val="40404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166485"/>
            <a:ext cx="12213590" cy="66802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5895340" y="1563687"/>
            <a:ext cx="50800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9875" indent="-269875"/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1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of </a:t>
            </a:r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8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: </a:t>
            </a:r>
            <a:endParaRPr lang="en-US" altLang="zh-CN" sz="2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cs typeface="仿宋_GB2312" charset="0"/>
            </a:endParaRPr>
          </a:p>
          <a:p>
            <a:pPr marL="269875" indent="-269875"/>
            <a:endParaRPr lang="en-US" altLang="zh-CN" sz="2400" b="0">
              <a:solidFill>
                <a:srgbClr val="000000"/>
              </a:solidFill>
              <a:cs typeface="仿宋_GB2312" charset="0"/>
            </a:endParaRPr>
          </a:p>
          <a:p>
            <a:pPr marL="269875" indent="-269875"/>
            <a:r>
              <a:rPr lang="zh-CN" sz="2400" b="0">
                <a:solidFill>
                  <a:srgbClr val="000000"/>
                </a:solidFill>
                <a:cs typeface="仿宋_GB2312" charset="0"/>
              </a:rPr>
              <a:t>行业调研、统计、信息收集</a:t>
            </a:r>
            <a:r>
              <a:rPr lang="en-US" sz="2400" b="0">
                <a:solidFill>
                  <a:srgbClr val="000000"/>
                </a:solidFill>
                <a:latin typeface="仿宋_GB2312" charset="0"/>
              </a:rPr>
              <a:t>;</a:t>
            </a:r>
            <a:endParaRPr lang="zh-CN" altLang="en-US" sz="2400"/>
          </a:p>
        </p:txBody>
      </p:sp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业务范围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146175" y="1337310"/>
            <a:ext cx="3028950" cy="4183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95340" y="3742690"/>
            <a:ext cx="5618480" cy="1476375"/>
          </a:xfrm>
          <a:prstGeom prst="rect">
            <a:avLst/>
          </a:prstGeom>
          <a:noFill/>
          <a:ln w="9525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wrap="square">
            <a:spAutoFit/>
          </a:bodyPr>
          <a:p>
            <a:pPr marL="269875" indent="-269875" algn="l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计量行业目前状况调研：例如计量机构</a:t>
            </a: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的数量、增长速度和比率、经营范围、人员数量和结构、目前存在的问题收集等</a:t>
            </a:r>
            <a:r>
              <a:rPr lang="en-US" sz="2000" b="0">
                <a:solidFill>
                  <a:srgbClr val="000000"/>
                </a:solidFill>
                <a:latin typeface="仿宋_GB2312" charset="0"/>
              </a:rPr>
              <a:t>;</a:t>
            </a:r>
            <a:endParaRPr lang="zh-CN" altLang="en-US" sz="2000"/>
          </a:p>
        </p:txBody>
      </p:sp>
      <p:sp>
        <p:nvSpPr>
          <p:cNvPr id="8" name="右箭头 7"/>
          <p:cNvSpPr/>
          <p:nvPr/>
        </p:nvSpPr>
        <p:spPr>
          <a:xfrm>
            <a:off x="5066030" y="4365625"/>
            <a:ext cx="596265" cy="230505"/>
          </a:xfrm>
          <a:prstGeom prst="rightArrow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5879465" y="1377315"/>
            <a:ext cx="56337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2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 of </a:t>
            </a:r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8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:</a:t>
            </a:r>
            <a:endParaRPr lang="en-US" altLang="zh-CN" sz="2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cs typeface="仿宋_GB2312" charset="0"/>
            </a:endParaRPr>
          </a:p>
          <a:p>
            <a:pPr indent="0"/>
            <a:endParaRPr lang="en-US" altLang="zh-CN" sz="2400" b="0">
              <a:solidFill>
                <a:srgbClr val="000000"/>
              </a:solidFill>
              <a:cs typeface="仿宋_GB2312" charset="0"/>
            </a:endParaRPr>
          </a:p>
          <a:p>
            <a:pPr indent="0"/>
            <a:r>
              <a:rPr lang="zh-CN" sz="2400" b="0">
                <a:solidFill>
                  <a:srgbClr val="000000"/>
                </a:solidFill>
                <a:cs typeface="仿宋_GB2312" charset="0"/>
              </a:rPr>
              <a:t>参与制定或修订行业产品的技术、质量等标准，组织推进行业标准的实施</a:t>
            </a:r>
            <a:r>
              <a:rPr lang="en-US" sz="2400" b="0">
                <a:solidFill>
                  <a:srgbClr val="000000"/>
                </a:solidFill>
                <a:latin typeface="仿宋_GB2312" charset="0"/>
              </a:rPr>
              <a:t>;</a:t>
            </a:r>
            <a:endParaRPr lang="zh-CN" altLang="en-US" sz="2400"/>
          </a:p>
        </p:txBody>
      </p:sp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业务范围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1299845" y="1923415"/>
            <a:ext cx="3112770" cy="3011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95340" y="3742690"/>
            <a:ext cx="5618480" cy="193802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p>
            <a:pPr marL="269875" indent="-269875" algn="l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可以主导、参与或协助政府部门、企业、组织制定相关企标、团标、行标、国标或国际标准，制定工艺文件、技术文件、试验大纲等，并组织推进以上文件的</a:t>
            </a: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实施；</a:t>
            </a:r>
            <a:endParaRPr lang="zh-CN" sz="2000" b="0">
              <a:solidFill>
                <a:srgbClr val="000000"/>
              </a:solidFill>
              <a:cs typeface="仿宋_GB2312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066030" y="4365625"/>
            <a:ext cx="596265" cy="230505"/>
          </a:xfrm>
          <a:prstGeom prst="rightArrow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5903595" y="1580515"/>
            <a:ext cx="5080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69875" indent="-269875"/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3 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of</a:t>
            </a:r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 8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:</a:t>
            </a:r>
            <a:endParaRPr lang="en-US" altLang="zh-CN" sz="2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cs typeface="仿宋_GB2312" charset="0"/>
            </a:endParaRPr>
          </a:p>
          <a:p>
            <a:pPr marL="269875" indent="-269875"/>
            <a:endParaRPr lang="en-US" altLang="zh-CN" sz="2400" b="0">
              <a:solidFill>
                <a:srgbClr val="000000"/>
              </a:solidFill>
              <a:cs typeface="仿宋_GB2312" charset="0"/>
            </a:endParaRPr>
          </a:p>
          <a:p>
            <a:pPr marL="269875" indent="-269875"/>
            <a:r>
              <a:rPr lang="zh-CN" sz="2400" b="0">
                <a:solidFill>
                  <a:srgbClr val="000000"/>
                </a:solidFill>
                <a:cs typeface="仿宋_GB2312" charset="0"/>
              </a:rPr>
              <a:t>组织行业培训、技术咨询、对外交流、会展招商及产品推介等活动</a:t>
            </a:r>
            <a:r>
              <a:rPr lang="en-US" sz="2400" b="0">
                <a:solidFill>
                  <a:srgbClr val="000000"/>
                </a:solidFill>
                <a:latin typeface="仿宋_GB2312" charset="0"/>
              </a:rPr>
              <a:t>;</a:t>
            </a:r>
            <a:endParaRPr lang="zh-CN" altLang="en-US" sz="2400"/>
          </a:p>
        </p:txBody>
      </p:sp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业务范围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42620" y="1840865"/>
            <a:ext cx="4281170" cy="3020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94070" y="4199890"/>
            <a:ext cx="5618480" cy="101473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marL="269875" indent="-269875" algn="l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目前以行业培训、技术咨询（</a:t>
            </a:r>
            <a:r>
              <a:rPr lang="en-US" altLang="zh-CN" sz="2000" b="0">
                <a:solidFill>
                  <a:srgbClr val="000000"/>
                </a:solidFill>
                <a:cs typeface="仿宋_GB2312" charset="0"/>
              </a:rPr>
              <a:t>CNAS</a:t>
            </a:r>
            <a:r>
              <a:rPr lang="zh-CN" altLang="en-US" sz="2000" b="0">
                <a:solidFill>
                  <a:srgbClr val="000000"/>
                </a:solidFill>
                <a:cs typeface="仿宋_GB2312" charset="0"/>
              </a:rPr>
              <a:t>、</a:t>
            </a:r>
            <a:r>
              <a:rPr lang="en-US" altLang="zh-CN" sz="2000" b="0">
                <a:solidFill>
                  <a:srgbClr val="000000"/>
                </a:solidFill>
                <a:cs typeface="仿宋_GB2312" charset="0"/>
              </a:rPr>
              <a:t>CMA</a:t>
            </a:r>
            <a:r>
              <a:rPr lang="zh-CN" altLang="en-US" sz="2000" b="0">
                <a:solidFill>
                  <a:srgbClr val="000000"/>
                </a:solidFill>
                <a:cs typeface="仿宋_GB2312" charset="0"/>
              </a:rPr>
              <a:t>认证、三体系认证、</a:t>
            </a:r>
            <a:r>
              <a:rPr lang="en-US" altLang="zh-CN" sz="2000" b="0">
                <a:solidFill>
                  <a:srgbClr val="000000"/>
                </a:solidFill>
                <a:cs typeface="仿宋_GB2312" charset="0"/>
              </a:rPr>
              <a:t>3C</a:t>
            </a:r>
            <a:r>
              <a:rPr lang="zh-CN" altLang="en-US" sz="2000" b="0">
                <a:solidFill>
                  <a:srgbClr val="000000"/>
                </a:solidFill>
                <a:cs typeface="仿宋_GB2312" charset="0"/>
              </a:rPr>
              <a:t>认证</a:t>
            </a: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）、技术交流</a:t>
            </a: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为主。</a:t>
            </a:r>
            <a:endParaRPr lang="zh-CN" sz="2000" b="0">
              <a:solidFill>
                <a:srgbClr val="000000"/>
              </a:solidFill>
              <a:cs typeface="仿宋_GB2312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066030" y="4365625"/>
            <a:ext cx="596265" cy="230505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5574665" y="1758315"/>
            <a:ext cx="57219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-269875"/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8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 of </a:t>
            </a:r>
            <a:r>
              <a:rPr lang="en-US" altLang="zh-CN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8</a:t>
            </a:r>
            <a:r>
              <a:rPr lang="en-US" alt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仿宋_GB2312" charset="0"/>
              </a:rPr>
              <a:t>:</a:t>
            </a:r>
            <a:endParaRPr lang="en-US" altLang="zh-CN" sz="2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cs typeface="仿宋_GB2312" charset="0"/>
            </a:endParaRPr>
          </a:p>
          <a:p>
            <a:pPr marL="269875" indent="-269875"/>
            <a:endParaRPr lang="en-US" altLang="zh-CN" sz="2400" b="0">
              <a:solidFill>
                <a:srgbClr val="000000"/>
              </a:solidFill>
              <a:cs typeface="仿宋_GB2312" charset="0"/>
            </a:endParaRPr>
          </a:p>
          <a:p>
            <a:pPr marL="269875" indent="-269875"/>
            <a:r>
              <a:rPr lang="zh-CN" sz="2400" b="0">
                <a:solidFill>
                  <a:srgbClr val="000000"/>
                </a:solidFill>
                <a:cs typeface="仿宋_GB2312" charset="0"/>
              </a:rPr>
              <a:t>承担法律、法规、规章规定或者政府有关部门依法委托的其他职能。</a:t>
            </a:r>
            <a:endParaRPr lang="zh-CN" altLang="en-US" sz="2400"/>
          </a:p>
        </p:txBody>
      </p:sp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207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业务范围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3"/>
          <a:srcRect t="26990"/>
          <a:stretch>
            <a:fillRect/>
          </a:stretch>
        </p:blipFill>
        <p:spPr>
          <a:xfrm>
            <a:off x="879475" y="2472690"/>
            <a:ext cx="3479800" cy="222123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894070" y="4199890"/>
            <a:ext cx="5618480" cy="55308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marL="269875" indent="-269875" algn="l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计量法讲解、计量文化（</a:t>
            </a:r>
            <a:r>
              <a:rPr lang="zh-CN" sz="2000" b="0">
                <a:solidFill>
                  <a:srgbClr val="000000"/>
                </a:solidFill>
                <a:cs typeface="仿宋_GB2312" charset="0"/>
              </a:rPr>
              <a:t>准备中）。</a:t>
            </a:r>
            <a:endParaRPr lang="zh-CN" sz="2000" b="0">
              <a:solidFill>
                <a:srgbClr val="000000"/>
              </a:solidFill>
              <a:cs typeface="仿宋_GB2312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066030" y="4365625"/>
            <a:ext cx="596265" cy="230505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矩形 30"/>
          <p:cNvSpPr>
            <a14:cpLocks xmlns:a14="http://schemas.microsoft.com/office/drawing/2010/main" noChangeArrowheads="1"/>
          </p:cNvSpPr>
          <p:nvPr/>
        </p:nvSpPr>
        <p:spPr bwMode="auto">
          <a:xfrm>
            <a:off x="5095875" y="3386138"/>
            <a:ext cx="160401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协会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活动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82315" y="4609783"/>
            <a:ext cx="9245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党建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01920" y="4617720"/>
            <a:ext cx="9245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培训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35520" y="4612323"/>
            <a:ext cx="9245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走访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554413" y="4249738"/>
            <a:ext cx="4951412" cy="317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4481513" y="1023938"/>
            <a:ext cx="942975" cy="942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60" name="椭圆 59"/>
          <p:cNvSpPr/>
          <p:nvPr/>
        </p:nvSpPr>
        <p:spPr>
          <a:xfrm>
            <a:off x="6075363" y="2060575"/>
            <a:ext cx="927100" cy="9286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1" name="椭圆 60"/>
          <p:cNvSpPr/>
          <p:nvPr/>
        </p:nvSpPr>
        <p:spPr>
          <a:xfrm>
            <a:off x="5021263" y="2014538"/>
            <a:ext cx="1125537" cy="11255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2" name="椭圆 61"/>
          <p:cNvSpPr/>
          <p:nvPr/>
        </p:nvSpPr>
        <p:spPr>
          <a:xfrm>
            <a:off x="4879975" y="922338"/>
            <a:ext cx="2090738" cy="20891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3" name="文本框 17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4845050" y="1414463"/>
            <a:ext cx="2125663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03</a:t>
            </a:r>
            <a:endParaRPr lang="en-US" altLang="zh-CN" sz="72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862763" y="922338"/>
            <a:ext cx="214312" cy="214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737100" y="2540000"/>
            <a:ext cx="215900" cy="2143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6350" y="5207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协会活动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党建工作</a:t>
            </a:r>
            <a:endParaRPr lang="zh-CN" altLang="en-US" sz="20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0" y="795655"/>
          <a:ext cx="12191365" cy="555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0" imgH="0" progId="Paint.Picture">
                  <p:embed/>
                </p:oleObj>
              </mc:Choice>
              <mc:Fallback>
                <p:oleObj name="" r:id="rId3" imgW="0" imgH="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95655"/>
                        <a:ext cx="12191365" cy="555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6350" y="5207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协会活动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党建工作</a:t>
            </a:r>
            <a:endParaRPr lang="zh-CN" altLang="en-US" sz="20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85" y="1541145"/>
            <a:ext cx="5147945" cy="3861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" y="1541145"/>
            <a:ext cx="5146040" cy="3860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7725" y="5402580"/>
            <a:ext cx="4559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000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积极参加党建交流会</a:t>
            </a:r>
            <a:r>
              <a:rPr lang="en-US" altLang="zh-CN" sz="2000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-1</a:t>
            </a:r>
            <a:endParaRPr lang="en-US" altLang="zh-CN" sz="2000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7590" y="5402580"/>
            <a:ext cx="4559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000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积极参加党建交流会</a:t>
            </a:r>
            <a:r>
              <a:rPr lang="en-US" altLang="zh-CN" sz="2000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-2</a:t>
            </a:r>
            <a:endParaRPr lang="en-US" altLang="zh-CN" sz="2000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6350" y="5207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协会</a:t>
            </a: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活动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5920" y="1680210"/>
            <a:ext cx="5817392" cy="43632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6656705" y="1946910"/>
            <a:ext cx="5308600" cy="3998595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       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迎接考察</a:t>
            </a:r>
            <a:endParaRPr lang="zh-CN" altLang="en-US" sz="2000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2022年8月23日~26日，青岛计量协会&amp;中国计量协会在青岛维也纳国际酒店举办为期4天的计量校准员培训，内容涉及长度、热工、衡器、力学、电器、容量、化学等十几个领域。</a:t>
            </a:r>
            <a:endParaRPr lang="zh-CN" altLang="en-US" sz="20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中国计量协会侯老师、陈老师莅临青岛计量协会（</a:t>
            </a:r>
            <a:r>
              <a:rPr lang="zh-CN" altLang="en-US" sz="200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国家质量基础设施（青岛）总部基地</a:t>
            </a:r>
            <a:r>
              <a:rPr lang="zh-CN" altLang="en-US" sz="20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），考察工作。</a:t>
            </a:r>
            <a:endParaRPr lang="zh-CN" altLang="en-US" sz="20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5" name="直接连接符 4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6350" y="5207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下一步工作</a:t>
            </a:r>
            <a:r>
              <a:rPr lang="zh-CN" sz="2800" b="1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计划</a:t>
            </a:r>
            <a:endParaRPr lang="zh-CN" sz="2800" b="1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94940" y="1189990"/>
            <a:ext cx="7350760" cy="4891405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1.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党建工作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：积极主动做好党建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工作；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2.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培训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：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注册计量师培训、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测量不确定度培训、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实验室内审员培训、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实验室关键岗位（主任、技术负责人、质量负责人）人员培训、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法律法规培训、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计量建标培训、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CNAS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和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CMA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认证咨询培训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等；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3.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走访会员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：了解需求，做好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服务；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4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.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邀请主管部门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（民政局、市场监管局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等）领导来基地考察和指导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工作；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5.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网站建设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；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6. 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计量</a:t>
            </a:r>
            <a:r>
              <a:rPr lang="zh-CN" altLang="en-US" sz="16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合格确认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等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工作。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746885" y="3211195"/>
            <a:ext cx="455993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4400">
                <a:solidFill>
                  <a:srgbClr val="000000"/>
                </a:solidFill>
                <a:latin typeface="+mj-ea"/>
                <a:ea typeface="+mj-ea"/>
                <a:cs typeface="仿宋" charset="-122"/>
              </a:rPr>
              <a:t>感谢聆听！</a:t>
            </a:r>
            <a:endParaRPr lang="zh-CN" sz="4400">
              <a:solidFill>
                <a:srgbClr val="000000"/>
              </a:solidFill>
              <a:latin typeface="+mj-ea"/>
              <a:ea typeface="+mj-ea"/>
              <a:cs typeface="仿宋" charset="-122"/>
            </a:endParaRPr>
          </a:p>
        </p:txBody>
      </p:sp>
      <p:pic>
        <p:nvPicPr>
          <p:cNvPr id="2" name="图片 1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6745" y="2080260"/>
            <a:ext cx="1720215" cy="9842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6546215" y="1974850"/>
            <a:ext cx="4548505" cy="2907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9875" indent="-269875"/>
            <a:r>
              <a:rPr lang="en-US" altLang="zh-CN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~ 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联系我们</a:t>
            </a:r>
            <a:endParaRPr lang="en-US" altLang="zh-CN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269875" indent="-269875"/>
            <a:endParaRPr lang="en-US" altLang="zh-CN" sz="24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青岛计量协会</a:t>
            </a:r>
            <a:endParaRPr lang="zh-CN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地址：青岛市城阳区艳阳路</a:t>
            </a:r>
            <a:r>
              <a:rPr lang="en-US" altLang="zh-CN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99</a:t>
            </a:r>
            <a:r>
              <a:rPr lang="zh-CN" altLang="en-US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号</a:t>
            </a:r>
            <a:endParaRPr lang="zh-CN" altLang="en-US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电话：</a:t>
            </a:r>
            <a:r>
              <a:rPr lang="en-US" altLang="zh-CN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0532-67762048</a:t>
            </a:r>
            <a:endParaRPr lang="en-US" altLang="zh-CN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  <a:sym typeface="+mn-ea"/>
              </a:rPr>
              <a:t>邮箱：qdjlxh123@163.com</a:t>
            </a:r>
            <a:endParaRPr lang="zh-CN" altLang="en-US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zh-CN" altLang="en-US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仿宋_GB2312" charset="0"/>
              </a:rPr>
              <a:t>网址：</a:t>
            </a:r>
            <a:r>
              <a:rPr lang="zh-CN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http://www.qdjlxh.com</a:t>
            </a:r>
            <a:endParaRPr lang="zh-CN" altLang="en-US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cs typeface="仿宋_GB2312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 bwMode="auto">
          <a:xfrm>
            <a:off x="6251258" y="1681798"/>
            <a:ext cx="3140710" cy="714375"/>
            <a:chOff x="6405295" y="1174753"/>
            <a:chExt cx="3140700" cy="713941"/>
          </a:xfrm>
        </p:grpSpPr>
        <p:sp>
          <p:nvSpPr>
            <p:cNvPr id="16412" name="文本框 13"/>
            <p:cNvSpPr txBox="1">
              <a14:cpLocks xmlns:a14="http://schemas.microsoft.com/office/drawing/2010/main" noChangeArrowheads="1"/>
            </p:cNvSpPr>
            <p:nvPr/>
          </p:nvSpPr>
          <p:spPr bwMode="auto">
            <a:xfrm flipH="1">
              <a:off x="7398432" y="1174753"/>
              <a:ext cx="2147563" cy="6447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微软雅黑" charset="-122"/>
                  <a:ea typeface="微软雅黑" charset="-122"/>
                  <a:cs typeface="微软雅黑" charset="-122"/>
                </a:rPr>
                <a:t>协会简介</a:t>
              </a:r>
              <a:endPara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grpSp>
          <p:nvGrpSpPr>
            <p:cNvPr id="16413" name="组合 61"/>
            <p:cNvGrpSpPr/>
            <p:nvPr/>
          </p:nvGrpSpPr>
          <p:grpSpPr bwMode="auto"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405295" y="1198551"/>
                <a:ext cx="690560" cy="69014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微软雅黑" charset="-122"/>
                  <a:cs typeface="+mn-cs"/>
                </a:endParaRPr>
              </a:p>
            </p:txBody>
          </p:sp>
          <p:sp>
            <p:nvSpPr>
              <p:cNvPr id="16415" name="矩形 63"/>
              <p:cNvSpPr>
                <a14:cpLocks xmlns:a14="http://schemas.microsoft.com/office/drawing/2010/main" noChangeArrowheads="1"/>
              </p:cNvSpPr>
              <p:nvPr/>
            </p:nvSpPr>
            <p:spPr bwMode="auto">
              <a:xfrm>
                <a:off x="6469176" y="1339776"/>
                <a:ext cx="563048" cy="4615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charset="-122"/>
                    <a:ea typeface="微软雅黑" charset="-122"/>
                    <a:cs typeface="微软雅黑" charset="-122"/>
                  </a:rPr>
                  <a:t>01</a:t>
                </a:r>
                <a:endParaRPr lang="zh-CN" altLang="en-US" sz="2800" b="1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微软雅黑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 bwMode="auto">
          <a:xfrm>
            <a:off x="6251575" y="2587625"/>
            <a:ext cx="2980690" cy="754063"/>
            <a:chOff x="6405295" y="1097858"/>
            <a:chExt cx="2981030" cy="752745"/>
          </a:xfrm>
        </p:grpSpPr>
        <p:sp>
          <p:nvSpPr>
            <p:cNvPr id="66" name="文本框 67"/>
            <p:cNvSpPr txBox="1"/>
            <p:nvPr/>
          </p:nvSpPr>
          <p:spPr>
            <a:xfrm flipH="1">
              <a:off x="7351553" y="1097858"/>
              <a:ext cx="2034772" cy="644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  <a:defRPr/>
              </a:pPr>
              <a:r>
                <a:rPr lang="zh-CN" altLang="en-US" sz="2400" b="1" dirty="0" smtClean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微软雅黑" charset="-122"/>
                  <a:ea typeface="微软雅黑" charset="-122"/>
                  <a:cs typeface="微软雅黑" charset="-122"/>
                </a:rPr>
                <a:t>业务范围</a:t>
              </a:r>
              <a:endParaRPr lang="zh-CN" altLang="en-US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grpSp>
          <p:nvGrpSpPr>
            <p:cNvPr id="16409" name="组合 66"/>
            <p:cNvGrpSpPr/>
            <p:nvPr/>
          </p:nvGrpSpPr>
          <p:grpSpPr bwMode="auto">
            <a:xfrm>
              <a:off x="6405295" y="1159785"/>
              <a:ext cx="690819" cy="690818"/>
              <a:chOff x="6405295" y="1159785"/>
              <a:chExt cx="690819" cy="690818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6405295" y="1159663"/>
                <a:ext cx="690642" cy="69094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微软雅黑" charset="-122"/>
                  <a:cs typeface="+mn-cs"/>
                </a:endParaRPr>
              </a:p>
            </p:txBody>
          </p:sp>
          <p:sp>
            <p:nvSpPr>
              <p:cNvPr id="16411" name="矩形 68"/>
              <p:cNvSpPr>
                <a14:cpLocks xmlns:a14="http://schemas.microsoft.com/office/drawing/2010/main" noChangeArrowheads="1"/>
              </p:cNvSpPr>
              <p:nvPr/>
            </p:nvSpPr>
            <p:spPr bwMode="auto">
              <a:xfrm>
                <a:off x="6469179" y="1288988"/>
                <a:ext cx="563048" cy="4615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charset="-122"/>
                    <a:ea typeface="微软雅黑" charset="-122"/>
                    <a:cs typeface="微软雅黑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微软雅黑" charset="-122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 bwMode="auto">
          <a:xfrm>
            <a:off x="6251892" y="3546158"/>
            <a:ext cx="4337050" cy="739775"/>
            <a:chOff x="6405295" y="1149122"/>
            <a:chExt cx="4336800" cy="739572"/>
          </a:xfrm>
        </p:grpSpPr>
        <p:sp>
          <p:nvSpPr>
            <p:cNvPr id="16404" name="文本框 72"/>
            <p:cNvSpPr txBox="1">
              <a14:cpLocks xmlns:a14="http://schemas.microsoft.com/office/drawing/2010/main" noChangeArrowheads="1"/>
            </p:cNvSpPr>
            <p:nvPr/>
          </p:nvSpPr>
          <p:spPr bwMode="auto">
            <a:xfrm flipH="1">
              <a:off x="7399013" y="1149122"/>
              <a:ext cx="3343082" cy="6449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微软雅黑" charset="-122"/>
                  <a:ea typeface="微软雅黑" charset="-122"/>
                  <a:cs typeface="微软雅黑" charset="-122"/>
                </a:rPr>
                <a:t>协会活动</a:t>
              </a:r>
              <a:endParaRPr lang="zh-CN" altLang="en-US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grpSp>
          <p:nvGrpSpPr>
            <p:cNvPr id="16405" name="组合 71"/>
            <p:cNvGrpSpPr/>
            <p:nvPr/>
          </p:nvGrpSpPr>
          <p:grpSpPr bwMode="auto"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6405295" y="1198321"/>
                <a:ext cx="690522" cy="69037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微软雅黑" charset="-122"/>
                  <a:cs typeface="+mn-cs"/>
                </a:endParaRPr>
              </a:p>
            </p:txBody>
          </p:sp>
          <p:sp>
            <p:nvSpPr>
              <p:cNvPr id="16407" name="矩形 73"/>
              <p:cNvSpPr>
                <a14:cpLocks xmlns:a14="http://schemas.microsoft.com/office/drawing/2010/main" noChangeArrowheads="1"/>
              </p:cNvSpPr>
              <p:nvPr/>
            </p:nvSpPr>
            <p:spPr bwMode="auto">
              <a:xfrm>
                <a:off x="6469179" y="1345946"/>
                <a:ext cx="563048" cy="4615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charset="-122"/>
                    <a:ea typeface="微软雅黑" charset="-122"/>
                    <a:cs typeface="微软雅黑" charset="-122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微软雅黑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 bwMode="auto">
          <a:xfrm>
            <a:off x="6251575" y="4481195"/>
            <a:ext cx="4234815" cy="739775"/>
            <a:chOff x="6405295" y="1149122"/>
            <a:chExt cx="4234502" cy="739572"/>
          </a:xfrm>
        </p:grpSpPr>
        <p:sp>
          <p:nvSpPr>
            <p:cNvPr id="16400" name="文本框 77"/>
            <p:cNvSpPr txBox="1">
              <a14:cpLocks xmlns:a14="http://schemas.microsoft.com/office/drawing/2010/main" noChangeArrowheads="1"/>
            </p:cNvSpPr>
            <p:nvPr/>
          </p:nvSpPr>
          <p:spPr bwMode="auto">
            <a:xfrm flipH="1">
              <a:off x="7360899" y="1149122"/>
              <a:ext cx="3278898" cy="6449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微软雅黑" charset="-122"/>
                  <a:ea typeface="微软雅黑" charset="-122"/>
                  <a:cs typeface="微软雅黑" charset="-122"/>
                </a:rPr>
                <a:t>下一步工作计划</a:t>
              </a:r>
              <a:endParaRPr lang="zh-CN" altLang="en-US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grpSp>
          <p:nvGrpSpPr>
            <p:cNvPr id="16401" name="组合 76"/>
            <p:cNvGrpSpPr/>
            <p:nvPr/>
          </p:nvGrpSpPr>
          <p:grpSpPr bwMode="auto">
            <a:xfrm>
              <a:off x="6405295" y="1197876"/>
              <a:ext cx="690819" cy="690818"/>
              <a:chOff x="6405295" y="1197876"/>
              <a:chExt cx="690819" cy="690818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6405295" y="1198322"/>
                <a:ext cx="690512" cy="6903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39700" dist="38100" dir="5400000" algn="t" rotWithShape="0">
                  <a:prstClr val="black">
                    <a:alpha val="22000"/>
                  </a:prstClr>
                </a:outerShdw>
              </a:effectLst>
            </p:spPr>
            <p:txBody>
              <a:bodyPr lIns="80632" tIns="40316" rIns="80632" bIns="40316"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/>
                  <a:ea typeface="微软雅黑" charset="-122"/>
                  <a:cs typeface="+mn-cs"/>
                </a:endParaRPr>
              </a:p>
            </p:txBody>
          </p:sp>
          <p:sp>
            <p:nvSpPr>
              <p:cNvPr id="16403" name="矩形 78"/>
              <p:cNvSpPr>
                <a14:cpLocks xmlns:a14="http://schemas.microsoft.com/office/drawing/2010/main" noChangeArrowheads="1"/>
              </p:cNvSpPr>
              <p:nvPr/>
            </p:nvSpPr>
            <p:spPr bwMode="auto">
              <a:xfrm>
                <a:off x="6469179" y="1327079"/>
                <a:ext cx="563048" cy="46155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charset="-122"/>
                    <a:ea typeface="微软雅黑" charset="-122"/>
                    <a:cs typeface="微软雅黑" charset="-122"/>
                  </a:rPr>
                  <a:t>04</a:t>
                </a:r>
                <a:endParaRPr lang="zh-CN" altLang="en-US" sz="2400" b="1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微软雅黑" charset="-122"/>
                </a:endParaRPr>
              </a:p>
            </p:txBody>
          </p:sp>
        </p:grpSp>
      </p:grp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6635" y="2350770"/>
            <a:ext cx="1720215" cy="9842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文本框 13"/>
          <p:cNvSpPr txBox="1">
            <a14:cpLocks xmlns:a14="http://schemas.microsoft.com/office/drawing/2010/main" noChangeArrowheads="1"/>
          </p:cNvSpPr>
          <p:nvPr/>
        </p:nvSpPr>
        <p:spPr bwMode="auto">
          <a:xfrm flipH="1">
            <a:off x="2072323" y="3362643"/>
            <a:ext cx="214757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目</a:t>
            </a:r>
            <a:r>
              <a:rPr lang="en-US" altLang="zh-CN" sz="44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    </a:t>
            </a:r>
            <a:r>
              <a:rPr lang="zh-CN" altLang="en-US" sz="4400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rPr>
              <a:t>录</a:t>
            </a:r>
            <a:endParaRPr lang="zh-CN" altLang="en-US" sz="4400" b="1" dirty="0">
              <a:solidFill>
                <a:schemeClr val="tx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矩形 30"/>
          <p:cNvSpPr>
            <a14:cpLocks xmlns:a14="http://schemas.microsoft.com/office/drawing/2010/main" noChangeArrowheads="1"/>
          </p:cNvSpPr>
          <p:nvPr/>
        </p:nvSpPr>
        <p:spPr bwMode="auto">
          <a:xfrm>
            <a:off x="5095875" y="3386138"/>
            <a:ext cx="160401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协会简介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82315" y="4609783"/>
            <a:ext cx="9245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简介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01920" y="4617720"/>
            <a:ext cx="13817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专家团队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35520" y="4612323"/>
            <a:ext cx="1381760" cy="367030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l"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管理</a:t>
            </a: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流程</a:t>
            </a:r>
            <a:endParaRPr lang="zh-CN" altLang="en-US" b="1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554413" y="4249738"/>
            <a:ext cx="4951412" cy="317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4481513" y="1023938"/>
            <a:ext cx="942975" cy="942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60" name="椭圆 59"/>
          <p:cNvSpPr/>
          <p:nvPr/>
        </p:nvSpPr>
        <p:spPr>
          <a:xfrm>
            <a:off x="6075363" y="2060575"/>
            <a:ext cx="927100" cy="9286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1" name="椭圆 60"/>
          <p:cNvSpPr/>
          <p:nvPr/>
        </p:nvSpPr>
        <p:spPr>
          <a:xfrm>
            <a:off x="5021263" y="2014538"/>
            <a:ext cx="1125537" cy="11255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2" name="椭圆 61"/>
          <p:cNvSpPr/>
          <p:nvPr/>
        </p:nvSpPr>
        <p:spPr>
          <a:xfrm>
            <a:off x="4879975" y="922338"/>
            <a:ext cx="2090738" cy="20891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3" name="文本框 17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4845050" y="1414463"/>
            <a:ext cx="212566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01</a:t>
            </a:r>
            <a:endParaRPr lang="en-US" altLang="zh-CN" sz="72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862763" y="922338"/>
            <a:ext cx="214312" cy="214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737100" y="2540000"/>
            <a:ext cx="215900" cy="2143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946265" y="1854200"/>
            <a:ext cx="492061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l">
              <a:lnSpc>
                <a:spcPct val="150000"/>
              </a:lnSpc>
            </a:pPr>
            <a:r>
              <a:rPr lang="en-US" altLang="zh-CN" sz="16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zh-CN" sz="16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青岛计量协会</a:t>
            </a:r>
            <a:r>
              <a:rPr 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是青岛市计量行业企业、相关经济组织等自愿组成的全市性、行业性、非营利性社会团体。</a:t>
            </a:r>
            <a:endParaRPr lang="zh-CN" sz="1600" b="0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indent="355600">
              <a:lnSpc>
                <a:spcPct val="150000"/>
              </a:lnSpc>
            </a:pP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协会成立于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2021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年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11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月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30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日，目前会员单位约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50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家，主要涉及计量、检测、软件开发、设备销售等行业。</a:t>
            </a:r>
            <a:endParaRPr lang="zh-CN" altLang="en-US" sz="1600" b="0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indent="355600">
              <a:lnSpc>
                <a:spcPct val="150000"/>
              </a:lnSpc>
            </a:pP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协会选举会长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名，名誉会长兼执行会长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名，选举秘书长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名，副会长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2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名，理事单位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3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家、监事单位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家，聘任各领域专家约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20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位。</a:t>
            </a:r>
            <a:endParaRPr lang="zh-CN" altLang="en-US" sz="1600" b="0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indent="355600">
              <a:lnSpc>
                <a:spcPct val="150000"/>
              </a:lnSpc>
            </a:pP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协会于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2022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年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7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月将办公地点迁至</a:t>
            </a:r>
            <a:r>
              <a:rPr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城阳区春阳路119号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：国家质量基础设施（青岛）总部基地</a:t>
            </a:r>
            <a:r>
              <a:rPr lang="en-US" altLang="zh-CN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301</a:t>
            </a:r>
            <a:r>
              <a:rPr lang="zh-CN" altLang="en-US" sz="1600" b="0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室。</a:t>
            </a:r>
            <a:endParaRPr lang="zh-CN" altLang="en-US" sz="1600" b="0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7843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协会简介</a:t>
            </a:r>
            <a:endParaRPr lang="zh-CN" sz="2800" b="1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694815"/>
            <a:ext cx="6430010" cy="4364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图片 -21474825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850390"/>
            <a:ext cx="5482590" cy="346964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协会简介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成立大会</a:t>
            </a:r>
            <a:endParaRPr lang="zh-CN" altLang="en-US" sz="2000" b="1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5" name="图片 -2147482595" descr="1656394146369"/>
          <p:cNvPicPr>
            <a:picLocks noChangeAspect="1"/>
          </p:cNvPicPr>
          <p:nvPr/>
        </p:nvPicPr>
        <p:blipFill>
          <a:blip r:embed="rId4"/>
          <a:srcRect l="2881" t="7509" r="412" b="2248"/>
          <a:stretch>
            <a:fillRect/>
          </a:stretch>
        </p:blipFill>
        <p:spPr>
          <a:xfrm>
            <a:off x="6179820" y="1850390"/>
            <a:ext cx="5076190" cy="3469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协会简介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专家团队</a:t>
            </a:r>
            <a:endParaRPr lang="zh-CN" altLang="en-US" sz="2000" b="1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3804"/>
          <a:stretch>
            <a:fillRect/>
          </a:stretch>
        </p:blipFill>
        <p:spPr>
          <a:xfrm>
            <a:off x="3816350" y="911225"/>
            <a:ext cx="1268730" cy="17945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3424" t="1378" r="5801" b="1550"/>
          <a:stretch>
            <a:fillRect/>
          </a:stretch>
        </p:blipFill>
        <p:spPr>
          <a:xfrm>
            <a:off x="2074545" y="3596005"/>
            <a:ext cx="1308735" cy="19316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75605" y="878840"/>
            <a:ext cx="1375410" cy="18567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鲁</a:t>
            </a:r>
            <a:r>
              <a:rPr lang="zh-CN" altLang="en-US">
                <a:solidFill>
                  <a:schemeClr val="tx1"/>
                </a:solidFill>
              </a:rPr>
              <a:t>新光</a:t>
            </a:r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2" name="对象 11"/>
          <p:cNvGraphicFramePr/>
          <p:nvPr/>
        </p:nvGraphicFramePr>
        <p:xfrm>
          <a:off x="7240905" y="882650"/>
          <a:ext cx="133985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0" imgH="0" progId="Paint.Picture">
                  <p:embed/>
                </p:oleObj>
              </mc:Choice>
              <mc:Fallback>
                <p:oleObj name="" r:id="rId5" imgW="0" imgH="0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0905" y="882650"/>
                        <a:ext cx="1339850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8145" y="3655060"/>
            <a:ext cx="1308100" cy="1873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195" y="1094105"/>
            <a:ext cx="1276350" cy="1657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4240" y="3696335"/>
            <a:ext cx="1311275" cy="1831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80" y="3671570"/>
            <a:ext cx="1388745" cy="17843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6515" y="967105"/>
            <a:ext cx="1375410" cy="17843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4920" y="3671570"/>
            <a:ext cx="1456690" cy="18561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6565" y="3683635"/>
            <a:ext cx="1379855" cy="1856740"/>
          </a:xfrm>
          <a:prstGeom prst="rect">
            <a:avLst/>
          </a:prstGeom>
        </p:spPr>
      </p:pic>
      <p:pic>
        <p:nvPicPr>
          <p:cNvPr id="23" name="图片 22" descr="刘玉栋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4295" y="3653790"/>
            <a:ext cx="1339850" cy="187198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050415" y="853440"/>
            <a:ext cx="1375410" cy="18567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谭少</a:t>
            </a:r>
            <a:r>
              <a:rPr lang="zh-CN" altLang="en-US">
                <a:solidFill>
                  <a:schemeClr val="tx1"/>
                </a:solidFill>
              </a:rPr>
              <a:t>华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0200" y="853440"/>
            <a:ext cx="1375410" cy="18567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刘新</a:t>
            </a:r>
            <a:r>
              <a:rPr lang="zh-CN" altLang="en-US">
                <a:solidFill>
                  <a:schemeClr val="tx1"/>
                </a:solidFill>
              </a:rPr>
              <a:t>民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1030" y="2739073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刘新民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2990" y="273589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谭少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华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44950" y="2749233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仇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江海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56910" y="277272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鲁新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光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17765" y="276129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苗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春发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37345" y="277272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张世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忠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816590" y="277272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王均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国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1030" y="5530533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王振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兴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32990" y="5527358"/>
            <a:ext cx="70866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张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桨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44950" y="5540693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周庆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明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39460" y="555275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李大国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17765" y="5552758"/>
            <a:ext cx="70866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王</a:t>
            </a:r>
            <a:r>
              <a:rPr lang="en-US" altLang="zh-CN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鹏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237345" y="5564188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刘玉栋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816590" y="5540693"/>
            <a:ext cx="791210" cy="33591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牛晓</a:t>
            </a:r>
            <a:r>
              <a:rPr lang="zh-CN" altLang="en-US" sz="1600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敏</a:t>
            </a:r>
            <a:endParaRPr lang="zh-CN" altLang="en-US" sz="1600" dirty="0">
              <a:solidFill>
                <a:schemeClr val="tx1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简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 </a:t>
            </a:r>
            <a:r>
              <a:rPr lang="zh-CN" altLang="en-US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介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管理流程</a:t>
            </a:r>
            <a:endParaRPr lang="zh-CN" altLang="en-US" sz="2000" b="1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16350" y="1233170"/>
            <a:ext cx="3822065" cy="68707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国家法律法规、管理</a:t>
            </a:r>
            <a:r>
              <a:rPr lang="zh-CN" altLang="en-US" sz="2000">
                <a:solidFill>
                  <a:schemeClr val="tx1"/>
                </a:solidFill>
              </a:rPr>
              <a:t>规定等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16350" y="2455545"/>
            <a:ext cx="3822065" cy="67754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协会章程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0550" y="3668395"/>
            <a:ext cx="2469515" cy="76708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各种制度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16350" y="5142230"/>
            <a:ext cx="3822065" cy="76708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对应表格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>
            <a:stCxn id="12" idx="2"/>
            <a:endCxn id="13" idx="0"/>
          </p:cNvCxnSpPr>
          <p:nvPr/>
        </p:nvCxnSpPr>
        <p:spPr>
          <a:xfrm>
            <a:off x="5727700" y="1920240"/>
            <a:ext cx="0" cy="5353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365625" y="3375025"/>
            <a:ext cx="0" cy="293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855335" y="3668395"/>
            <a:ext cx="2469515" cy="76708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岗位</a:t>
            </a:r>
            <a:r>
              <a:rPr lang="zh-CN" altLang="en-US" sz="2000">
                <a:solidFill>
                  <a:schemeClr val="tx1"/>
                </a:solidFill>
              </a:rPr>
              <a:t>职责</a:t>
            </a:r>
            <a:endParaRPr lang="zh-CN" altLang="en-US" sz="2000">
              <a:solidFill>
                <a:schemeClr val="tx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7089775" y="3375025"/>
            <a:ext cx="0" cy="293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365625" y="3375025"/>
            <a:ext cx="272415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727700" y="3139440"/>
            <a:ext cx="3175" cy="229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367530" y="4722495"/>
            <a:ext cx="272415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727065" y="4714875"/>
            <a:ext cx="2540" cy="414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365625" y="4458970"/>
            <a:ext cx="0" cy="268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7091680" y="4450715"/>
            <a:ext cx="0" cy="268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6377305"/>
            <a:ext cx="12192000" cy="48069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sym typeface="+mn-ea"/>
              </a:rPr>
              <a:t>地址：青岛市城阳区</a:t>
            </a:r>
            <a:r>
              <a:rPr lang="en-US" altLang="zh-CN">
                <a:sym typeface="+mn-ea"/>
              </a:rPr>
              <a:t>                                                         </a:t>
            </a:r>
            <a:r>
              <a:rPr lang="zh-CN" altLang="en-US">
                <a:sym typeface="+mn-ea"/>
              </a:rPr>
              <a:t>电话：0532-67762048</a:t>
            </a:r>
            <a:r>
              <a:rPr lang="en-US" altLang="zh-CN">
                <a:sym typeface="+mn-ea"/>
              </a:rPr>
              <a:t>                                    </a:t>
            </a:r>
            <a:r>
              <a:rPr lang="zh-CN" altLang="en-US">
                <a:sym typeface="+mn-ea"/>
              </a:rPr>
              <a:t>网址：http://www.qdjlxh.com</a:t>
            </a:r>
            <a:endParaRPr lang="zh-CN" altLang="en-US"/>
          </a:p>
        </p:txBody>
      </p:sp>
      <p:pic>
        <p:nvPicPr>
          <p:cNvPr id="4" name="图片 3" descr="LOGO（临时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2405" y="147955"/>
            <a:ext cx="953770" cy="54546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44450" y="773430"/>
            <a:ext cx="12103100" cy="0"/>
          </a:xfrm>
          <a:prstGeom prst="line">
            <a:avLst/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16350" y="55880"/>
            <a:ext cx="45599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50000"/>
              </a:lnSpc>
            </a:pPr>
            <a:r>
              <a:rPr 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简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  </a:t>
            </a:r>
            <a:r>
              <a:rPr lang="zh-CN" altLang="en-US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介</a:t>
            </a:r>
            <a:r>
              <a:rPr lang="en-US" altLang="zh-CN" sz="28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-</a:t>
            </a:r>
            <a:r>
              <a:rPr lang="zh-CN" altLang="en-US" sz="2000" b="1">
                <a:solidFill>
                  <a:srgbClr val="000000"/>
                </a:solidFill>
                <a:latin typeface="微软雅黑" charset="-122"/>
                <a:ea typeface="微软雅黑" charset="-122"/>
                <a:cs typeface="微软雅黑" charset="-122"/>
              </a:rPr>
              <a:t>管理流程</a:t>
            </a:r>
            <a:endParaRPr lang="zh-CN" altLang="en-US" sz="2000" b="1">
              <a:solidFill>
                <a:srgbClr val="000000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620" y="182880"/>
            <a:ext cx="2572385" cy="56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55600" algn="ctr">
              <a:lnSpc>
                <a:spcPct val="100000"/>
              </a:lnSpc>
            </a:pPr>
            <a:r>
              <a:rPr lang="zh-CN" altLang="en-US" sz="21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青岛计量协会</a:t>
            </a:r>
            <a:endParaRPr lang="zh-CN" altLang="en-US" sz="21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  <a:p>
            <a:pPr indent="355600" algn="ctr">
              <a:lnSpc>
                <a:spcPct val="100000"/>
              </a:lnSpc>
            </a:pPr>
            <a:r>
              <a:rPr lang="en-US" altLang="zh-CN" sz="10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Q</a:t>
            </a:r>
            <a:r>
              <a:rPr lang="en-US" altLang="zh-CN" sz="800" b="1">
                <a:solidFill>
                  <a:srgbClr val="000000"/>
                </a:solidFill>
                <a:latin typeface="仿宋" charset="-122"/>
                <a:ea typeface="仿宋" charset="-122"/>
                <a:cs typeface="仿宋" charset="-122"/>
              </a:rPr>
              <a:t>ingdao Metrology Association</a:t>
            </a:r>
            <a:endParaRPr lang="en-US" altLang="zh-CN" sz="800" b="1">
              <a:solidFill>
                <a:srgbClr val="000000"/>
              </a:solidFill>
              <a:latin typeface="仿宋" charset="-122"/>
              <a:ea typeface="仿宋" charset="-122"/>
              <a:cs typeface="仿宋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" y="1416050"/>
            <a:ext cx="2623820" cy="3488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55" y="1499235"/>
            <a:ext cx="2628900" cy="3491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1409065"/>
            <a:ext cx="2623185" cy="3495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225" y="1499870"/>
            <a:ext cx="2632710" cy="3490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075" y="1391920"/>
            <a:ext cx="2628900" cy="3512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矩形 30"/>
          <p:cNvSpPr>
            <a14:cpLocks xmlns:a14="http://schemas.microsoft.com/office/drawing/2010/main" noChangeArrowheads="1"/>
          </p:cNvSpPr>
          <p:nvPr/>
        </p:nvSpPr>
        <p:spPr bwMode="auto">
          <a:xfrm>
            <a:off x="5095875" y="3386138"/>
            <a:ext cx="1604010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业务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范围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554413" y="4249738"/>
            <a:ext cx="4951412" cy="317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4481513" y="1023938"/>
            <a:ext cx="942975" cy="942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60" name="椭圆 59"/>
          <p:cNvSpPr/>
          <p:nvPr/>
        </p:nvSpPr>
        <p:spPr>
          <a:xfrm>
            <a:off x="6075363" y="2060575"/>
            <a:ext cx="927100" cy="9286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1" name="椭圆 60"/>
          <p:cNvSpPr/>
          <p:nvPr/>
        </p:nvSpPr>
        <p:spPr>
          <a:xfrm>
            <a:off x="5021263" y="2014538"/>
            <a:ext cx="1125537" cy="112553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2" name="椭圆 61"/>
          <p:cNvSpPr/>
          <p:nvPr/>
        </p:nvSpPr>
        <p:spPr>
          <a:xfrm>
            <a:off x="4879975" y="922338"/>
            <a:ext cx="2090738" cy="20891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63" name="文本框 17"/>
          <p:cNvSpPr txBox="1">
            <a14:cpLocks xmlns:a14="http://schemas.microsoft.com/office/drawing/2010/main" noChangeArrowheads="1"/>
          </p:cNvSpPr>
          <p:nvPr/>
        </p:nvSpPr>
        <p:spPr bwMode="auto">
          <a:xfrm>
            <a:off x="4845050" y="1414463"/>
            <a:ext cx="2125663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72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微软雅黑" charset="-122"/>
              </a:rPr>
              <a:t>02</a:t>
            </a:r>
            <a:endParaRPr lang="en-US" altLang="zh-CN" sz="72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6862763" y="922338"/>
            <a:ext cx="214312" cy="214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737100" y="2540000"/>
            <a:ext cx="215900" cy="2143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949825" y="4496753"/>
            <a:ext cx="1896110" cy="705485"/>
          </a:xfrm>
          <a:prstGeom prst="rect">
            <a:avLst/>
          </a:prstGeom>
        </p:spPr>
        <p:txBody>
          <a:bodyPr wrap="none" lIns="91415" tIns="45708" rIns="91415" bIns="45708">
            <a:spAutoFit/>
          </a:bodyPr>
          <a:p>
            <a:pPr indent="0"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业务</a:t>
            </a:r>
            <a:r>
              <a:rPr lang="en-US" altLang="zh-CN" sz="4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charset="-122"/>
                <a:ea typeface="微软雅黑" charset="-122"/>
                <a:cs typeface="+mn-cs"/>
              </a:rPr>
              <a:t>1</a:t>
            </a:r>
            <a:r>
              <a:rPr lang="en-US" altLang="zh-CN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~</a:t>
            </a:r>
            <a:r>
              <a:rPr lang="zh-CN" altLang="en-US" b="1" dirty="0">
                <a:solidFill>
                  <a:schemeClr val="tx1"/>
                </a:solidFill>
                <a:latin typeface="微软雅黑" charset="-122"/>
                <a:ea typeface="微软雅黑" charset="-122"/>
                <a:cs typeface="+mn-cs"/>
              </a:rPr>
              <a:t>业务</a:t>
            </a:r>
            <a:r>
              <a:rPr lang="en-US" altLang="zh-CN" sz="4000" b="1" dirty="0">
                <a:solidFill>
                  <a:srgbClr val="002060"/>
                </a:solidFill>
                <a:latin typeface="微软雅黑" charset="-122"/>
                <a:ea typeface="微软雅黑" charset="-122"/>
                <a:cs typeface="+mn-cs"/>
              </a:rPr>
              <a:t>8</a:t>
            </a:r>
            <a:endParaRPr lang="en-US" altLang="zh-CN" sz="4000" b="1" dirty="0">
              <a:solidFill>
                <a:srgbClr val="002060"/>
              </a:solidFill>
              <a:latin typeface="微软雅黑" charset="-122"/>
              <a:ea typeface="微软雅黑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0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1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2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3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4.xml><?xml version="1.0" encoding="utf-8"?>
<p:tagLst xmlns:p="http://schemas.openxmlformats.org/presentationml/2006/main">
  <p:tag name="KSO_WM_UNIT_PLACING_PICTURE_USER_VIEWPORT" val="{&quot;height&quot;:30240,&quot;width&quot;:40320}"/>
</p:tagLst>
</file>

<file path=ppt/tags/tag15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16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2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3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4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5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6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7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8.xml><?xml version="1.0" encoding="utf-8"?>
<p:tagLst xmlns:p="http://schemas.openxmlformats.org/presentationml/2006/main">
  <p:tag name="KSO_WM_UNIT_PLACING_PICTURE_USER_VIEWPORT" val="{&quot;height&quot;:1330,&quot;width&quot;:2325}"/>
</p:tagLst>
</file>

<file path=ppt/tags/tag9.xml><?xml version="1.0" encoding="utf-8"?>
<p:tagLst xmlns:p="http://schemas.openxmlformats.org/presentationml/2006/main">
  <p:tag name="KSO_WM_UNIT_PLACING_PICTURE_USER_VIEWPORT" val="{&quot;height&quot;:1330,&quot;width&quot;:23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383</Paragraphs>
  <Slides>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Calibri</vt:lpstr>
      <vt:lpstr>仿宋</vt:lpstr>
      <vt:lpstr>仿宋_GB2312</vt:lpstr>
      <vt:lpstr>Times New Roman</vt:lpstr>
      <vt:lpstr>Office 主题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STS</dc:creator>
  <cp:lastModifiedBy>LiiPhone</cp:lastModifiedBy>
  <cp:revision>58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80460F3AB67A44B787AEA9BE7B7A8416</vt:lpwstr>
  </property>
  <property fmtid="{D5CDD505-2E9C-101B-9397-08002B2CF9AE}" pid="3" name="KSOProductBuildVer">
    <vt:lpwstr>2052-11.26.1</vt:lpwstr>
  </property>
</Properties>
</file>